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40" d="100"/>
          <a:sy n="40" d="100"/>
        </p:scale>
        <p:origin x="-1386" y="-846"/>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12/14/2009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12/14/2009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E347E2E-5EEE-470B-9039-14AD640FC657}" type="datetimeFigureOut">
              <a:rPr lang="en-US" smtClean="0"/>
              <a:pPr/>
              <a:t>12/14/2009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0C94032-CD4C-4C25-B0C2-CEC720522D92}" type="slidenum">
              <a:rPr kumimoji="0" lang="en-US" smtClean="0"/>
              <a:pPr/>
              <a:t>‹#›</a:t>
            </a:fld>
            <a:endParaRPr kumimoji="0" lang="en-US"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347E2E-5EEE-470B-9039-14AD640FC657}" type="datetimeFigureOut">
              <a:rPr lang="en-US" smtClean="0"/>
              <a:pPr/>
              <a:t>12/14/2009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E347E2E-5EEE-470B-9039-14AD640FC657}" type="datetimeFigureOut">
              <a:rPr lang="en-US" smtClean="0"/>
              <a:pPr/>
              <a:t>12/14/2009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347E2E-5EEE-470B-9039-14AD640FC657}" type="datetimeFigureOut">
              <a:rPr lang="en-US" smtClean="0"/>
              <a:pPr/>
              <a:t>12/14/2009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E347E2E-5EEE-470B-9039-14AD640FC657}" type="datetimeFigureOut">
              <a:rPr lang="en-US" smtClean="0"/>
              <a:pPr/>
              <a:t>12/14/2009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347E2E-5EEE-470B-9039-14AD640FC657}" type="datetimeFigureOut">
              <a:rPr lang="en-US" smtClean="0"/>
              <a:pPr/>
              <a:t>12/14/2009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347E2E-5EEE-470B-9039-14AD640FC657}" type="datetimeFigureOut">
              <a:rPr lang="en-US" smtClean="0"/>
              <a:pPr/>
              <a:t>12/14/2009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347E2E-5EEE-470B-9039-14AD640FC657}" type="datetimeFigureOut">
              <a:rPr lang="en-US" smtClean="0"/>
              <a:pPr/>
              <a:t>12/14/2009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E347E2E-5EEE-470B-9039-14AD640FC657}" type="datetimeFigureOut">
              <a:rPr lang="en-US" smtClean="0"/>
              <a:pPr/>
              <a:t>12/14/2009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347E2E-5EEE-470B-9039-14AD640FC657}" type="datetimeFigureOut">
              <a:rPr lang="en-US" smtClean="0"/>
              <a:pPr/>
              <a:t>12/14/2009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E347E2E-5EEE-470B-9039-14AD640FC657}" type="datetimeFigureOut">
              <a:rPr lang="en-US" smtClean="0"/>
              <a:pPr/>
              <a:t>12/14/2009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9382AF-7B84-449F-8573-51231B6471D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E347E2E-5EEE-470B-9039-14AD640FC657}" type="datetimeFigureOut">
              <a:rPr lang="en-US" smtClean="0"/>
              <a:pPr/>
              <a:t>12/14/2009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Vocabulary</a:t>
            </a:r>
            <a:endParaRPr lang="en-US" sz="5400" dirty="0"/>
          </a:p>
        </p:txBody>
      </p:sp>
      <p:sp>
        <p:nvSpPr>
          <p:cNvPr id="3" name="Subtitle 2"/>
          <p:cNvSpPr>
            <a:spLocks noGrp="1"/>
          </p:cNvSpPr>
          <p:nvPr>
            <p:ph type="subTitle" idx="1"/>
          </p:nvPr>
        </p:nvSpPr>
        <p:spPr/>
        <p:txBody>
          <a:bodyPr>
            <a:noAutofit/>
          </a:bodyPr>
          <a:lstStyle/>
          <a:p>
            <a:endParaRPr lang="en-US" sz="3600" dirty="0" smtClean="0"/>
          </a:p>
          <a:p>
            <a:r>
              <a:rPr lang="en-US" sz="3600" dirty="0" smtClean="0"/>
              <a:t>Red Hot Root Words</a:t>
            </a:r>
          </a:p>
          <a:p>
            <a:r>
              <a:rPr lang="en-US" sz="3600" dirty="0" smtClean="0"/>
              <a:t>11-23-09</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sz="4800" b="1" dirty="0" smtClean="0"/>
              <a:t>Perigee   (Noun)</a:t>
            </a:r>
            <a:endParaRPr lang="en-US" b="1" u="sng" dirty="0"/>
          </a:p>
        </p:txBody>
      </p:sp>
      <p:sp>
        <p:nvSpPr>
          <p:cNvPr id="3" name="Content Placeholder 2"/>
          <p:cNvSpPr>
            <a:spLocks noGrp="1"/>
          </p:cNvSpPr>
          <p:nvPr>
            <p:ph sz="half" idx="1"/>
          </p:nvPr>
        </p:nvSpPr>
        <p:spPr>
          <a:xfrm>
            <a:off x="228600" y="1447800"/>
            <a:ext cx="4267200" cy="5181600"/>
          </a:xfrm>
        </p:spPr>
        <p:txBody>
          <a:bodyPr>
            <a:normAutofit lnSpcReduction="10000"/>
          </a:bodyPr>
          <a:lstStyle/>
          <a:p>
            <a:r>
              <a:rPr lang="en-US" sz="3600" dirty="0" smtClean="0"/>
              <a:t>The point in the moon’s or a satellite’s orbit that is closest to the earth or body it is orbiting</a:t>
            </a:r>
          </a:p>
          <a:p>
            <a:r>
              <a:rPr lang="en-US" sz="3600" dirty="0" smtClean="0"/>
              <a:t>When the moon is at its </a:t>
            </a:r>
            <a:r>
              <a:rPr lang="en-US" sz="3600" u="sng" dirty="0" smtClean="0">
                <a:solidFill>
                  <a:srgbClr val="7030A0"/>
                </a:solidFill>
              </a:rPr>
              <a:t>perigee</a:t>
            </a:r>
            <a:r>
              <a:rPr lang="en-US" sz="3600" u="sng" dirty="0" smtClean="0"/>
              <a:t>,</a:t>
            </a:r>
            <a:r>
              <a:rPr lang="en-US" sz="3600" dirty="0" smtClean="0"/>
              <a:t> does it appear larger than usual?</a:t>
            </a:r>
          </a:p>
        </p:txBody>
      </p:sp>
      <p:pic>
        <p:nvPicPr>
          <p:cNvPr id="7" name="Content Placeholder 6" descr="perigee.jpg"/>
          <p:cNvPicPr>
            <a:picLocks noGrp="1" noChangeAspect="1"/>
          </p:cNvPicPr>
          <p:nvPr>
            <p:ph sz="half" idx="2"/>
          </p:nvPr>
        </p:nvPicPr>
        <p:blipFill>
          <a:blip r:embed="rId3"/>
          <a:stretch>
            <a:fillRect/>
          </a:stretch>
        </p:blipFill>
        <p:spPr>
          <a:xfrm>
            <a:off x="4522787" y="1447800"/>
            <a:ext cx="3810000" cy="3810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rmAutofit/>
          </a:bodyPr>
          <a:lstStyle/>
          <a:p>
            <a:pPr algn="l"/>
            <a:r>
              <a:rPr lang="en-US" sz="5400" b="1" dirty="0" smtClean="0"/>
              <a:t>Periphery (noun)</a:t>
            </a:r>
            <a:endParaRPr lang="en-US" b="1"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4400" dirty="0" smtClean="0"/>
              <a:t>The outer boundary of something</a:t>
            </a:r>
          </a:p>
          <a:p>
            <a:r>
              <a:rPr lang="en-US" sz="4000" dirty="0" smtClean="0"/>
              <a:t>The </a:t>
            </a:r>
            <a:r>
              <a:rPr lang="en-US" sz="4000" u="sng" dirty="0" smtClean="0">
                <a:solidFill>
                  <a:srgbClr val="7030A0"/>
                </a:solidFill>
              </a:rPr>
              <a:t>periphery</a:t>
            </a:r>
            <a:r>
              <a:rPr lang="en-US" sz="4000" dirty="0" smtClean="0"/>
              <a:t> of the garden is surrounded by a small fence.</a:t>
            </a:r>
          </a:p>
          <a:p>
            <a:endParaRPr lang="en-US" dirty="0"/>
          </a:p>
        </p:txBody>
      </p:sp>
      <p:pic>
        <p:nvPicPr>
          <p:cNvPr id="5" name="Picture 4" descr="fence.jpg"/>
          <p:cNvPicPr>
            <a:picLocks noChangeAspect="1"/>
          </p:cNvPicPr>
          <p:nvPr/>
        </p:nvPicPr>
        <p:blipFill>
          <a:blip r:embed="rId3"/>
          <a:stretch>
            <a:fillRect/>
          </a:stretch>
        </p:blipFill>
        <p:spPr>
          <a:xfrm>
            <a:off x="4953000" y="838200"/>
            <a:ext cx="3352800" cy="493734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lgn="l"/>
            <a:r>
              <a:rPr lang="en-US" sz="4800" b="1" dirty="0" smtClean="0"/>
              <a:t>Periscope    (noun)</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An instrument for seeing around things</a:t>
            </a:r>
          </a:p>
          <a:p>
            <a:r>
              <a:rPr lang="en-US" sz="3600" dirty="0" smtClean="0"/>
              <a:t>Using a </a:t>
            </a:r>
            <a:r>
              <a:rPr lang="en-US" sz="3600" u="sng" dirty="0" smtClean="0">
                <a:solidFill>
                  <a:srgbClr val="7030A0"/>
                </a:solidFill>
              </a:rPr>
              <a:t>periscope</a:t>
            </a:r>
            <a:r>
              <a:rPr lang="en-US" sz="3600" u="sng" dirty="0" smtClean="0"/>
              <a:t>,</a:t>
            </a:r>
            <a:r>
              <a:rPr lang="en-US" sz="3600" dirty="0" smtClean="0"/>
              <a:t> he was able to spy on the animals on the other side of the fence.</a:t>
            </a:r>
          </a:p>
          <a:p>
            <a:endParaRPr lang="en-US" sz="3600" dirty="0"/>
          </a:p>
        </p:txBody>
      </p:sp>
      <p:pic>
        <p:nvPicPr>
          <p:cNvPr id="5" name="Picture 4" descr="periscope.jpg"/>
          <p:cNvPicPr>
            <a:picLocks noChangeAspect="1"/>
          </p:cNvPicPr>
          <p:nvPr/>
        </p:nvPicPr>
        <p:blipFill>
          <a:blip r:embed="rId3"/>
          <a:stretch>
            <a:fillRect/>
          </a:stretch>
        </p:blipFill>
        <p:spPr>
          <a:xfrm>
            <a:off x="4572000" y="1143000"/>
            <a:ext cx="3810000" cy="4953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3200"/>
            <a:ext cx="7772400" cy="1143000"/>
          </a:xfrm>
        </p:spPr>
        <p:txBody>
          <a:bodyPr>
            <a:normAutofit fontScale="90000"/>
          </a:bodyPr>
          <a:lstStyle/>
          <a:p>
            <a:pPr algn="ctr"/>
            <a:r>
              <a:rPr lang="en-US" sz="4800" dirty="0" smtClean="0">
                <a:solidFill>
                  <a:srgbClr val="7030A0"/>
                </a:solidFill>
              </a:rPr>
              <a:t>Practice using the new words!</a:t>
            </a:r>
            <a:endParaRPr lang="en-US" sz="4800" dirty="0">
              <a:solidFill>
                <a:srgbClr val="7030A0"/>
              </a:solidFill>
            </a:endParaRPr>
          </a:p>
        </p:txBody>
      </p:sp>
      <p:sp>
        <p:nvSpPr>
          <p:cNvPr id="3" name="Content Placeholder 2"/>
          <p:cNvSpPr>
            <a:spLocks noGrp="1"/>
          </p:cNvSpPr>
          <p:nvPr>
            <p:ph idx="4294967295"/>
          </p:nvPr>
        </p:nvSpPr>
        <p:spPr>
          <a:xfrm>
            <a:off x="0" y="1295400"/>
            <a:ext cx="8229600" cy="4830763"/>
          </a:xfrm>
        </p:spPr>
        <p:txBody>
          <a:bodyPr/>
          <a:lstStyle/>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Prefixes</a:t>
            </a:r>
            <a:endParaRPr lang="en-US" dirty="0"/>
          </a:p>
        </p:txBody>
      </p:sp>
      <p:graphicFrame>
        <p:nvGraphicFramePr>
          <p:cNvPr id="6" name="Content Placeholder 5"/>
          <p:cNvGraphicFramePr>
            <a:graphicFrameLocks noGrp="1"/>
          </p:cNvGraphicFramePr>
          <p:nvPr>
            <p:ph idx="1"/>
          </p:nvPr>
        </p:nvGraphicFramePr>
        <p:xfrm>
          <a:off x="0" y="1447800"/>
          <a:ext cx="9144000" cy="4378166"/>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Cir, circum             around                     circumference</a:t>
                      </a:r>
                      <a:endParaRPr lang="en-US" sz="2800" baseline="0" dirty="0" smtClean="0">
                        <a:latin typeface="Calibri"/>
                      </a:endParaRPr>
                    </a:p>
                  </a:txBody>
                  <a:tcPr marL="68580" marR="68580" marT="0" marB="0"/>
                </a:tc>
              </a:tr>
              <a:tr h="1212531">
                <a:tc>
                  <a:txBody>
                    <a:bodyPr/>
                    <a:lstStyle/>
                    <a:p>
                      <a:pPr algn="l"/>
                      <a:r>
                        <a:rPr lang="en-US" sz="3200" dirty="0" err="1" smtClean="0">
                          <a:latin typeface="Calibri"/>
                        </a:rPr>
                        <a:t>Peri</a:t>
                      </a:r>
                      <a:r>
                        <a:rPr lang="en-US" sz="3200" dirty="0" smtClean="0">
                          <a:latin typeface="Calibri"/>
                        </a:rPr>
                        <a:t>             around,</a:t>
                      </a:r>
                      <a:r>
                        <a:rPr lang="en-US" sz="3200" baseline="0" dirty="0" smtClean="0">
                          <a:latin typeface="Calibri"/>
                        </a:rPr>
                        <a:t> surrounding, near         perimeter</a:t>
                      </a:r>
                      <a:endParaRPr lang="en-US" sz="3200" dirty="0">
                        <a:latin typeface="Calibri"/>
                      </a:endParaRPr>
                    </a:p>
                  </a:txBody>
                  <a:tcPr marL="68580" marR="68580" marT="0" marB="0"/>
                </a:tc>
              </a:tr>
              <a:tr h="1330166">
                <a:tc>
                  <a:txBody>
                    <a:bodyPr/>
                    <a:lstStyle/>
                    <a:p>
                      <a:pPr algn="l"/>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pPr algn="ctr"/>
            <a:r>
              <a:rPr lang="en-US" sz="4800" b="1" dirty="0" smtClean="0"/>
              <a:t>Circuit </a:t>
            </a:r>
            <a:r>
              <a:rPr lang="en-US" b="1" dirty="0" smtClean="0"/>
              <a:t>(noun)				</a:t>
            </a:r>
            <a:endParaRPr lang="en-US" b="1" u="sng" dirty="0"/>
          </a:p>
        </p:txBody>
      </p:sp>
      <p:sp>
        <p:nvSpPr>
          <p:cNvPr id="3" name="Content Placeholder 2"/>
          <p:cNvSpPr>
            <a:spLocks noGrp="1"/>
          </p:cNvSpPr>
          <p:nvPr>
            <p:ph sz="half" idx="1"/>
          </p:nvPr>
        </p:nvSpPr>
        <p:spPr>
          <a:xfrm>
            <a:off x="0" y="990600"/>
            <a:ext cx="4343400" cy="5257800"/>
          </a:xfrm>
        </p:spPr>
        <p:txBody>
          <a:bodyPr>
            <a:noAutofit/>
          </a:bodyPr>
          <a:lstStyle/>
          <a:p>
            <a:r>
              <a:rPr lang="en-US" sz="4000" dirty="0" smtClean="0">
                <a:latin typeface="Bell MT" pitchFamily="18" charset="0"/>
              </a:rPr>
              <a:t>A revolving; a journey around; a route</a:t>
            </a:r>
          </a:p>
          <a:p>
            <a:endParaRPr lang="en-US" sz="4000" dirty="0" smtClean="0">
              <a:latin typeface="Bell MT" pitchFamily="18" charset="0"/>
            </a:endParaRPr>
          </a:p>
          <a:p>
            <a:r>
              <a:rPr lang="en-US" sz="4000" dirty="0" smtClean="0">
                <a:latin typeface="Bell MT" pitchFamily="18" charset="0"/>
              </a:rPr>
              <a:t>The delivery man’s </a:t>
            </a:r>
            <a:r>
              <a:rPr lang="en-US" sz="4000" u="sng" dirty="0" smtClean="0">
                <a:solidFill>
                  <a:srgbClr val="7030A0"/>
                </a:solidFill>
                <a:latin typeface="Bell MT" pitchFamily="18" charset="0"/>
              </a:rPr>
              <a:t>circuit</a:t>
            </a:r>
            <a:r>
              <a:rPr lang="en-US" sz="4000" dirty="0" smtClean="0">
                <a:latin typeface="Bell MT" pitchFamily="18" charset="0"/>
              </a:rPr>
              <a:t> took him to all parts of the city.</a:t>
            </a:r>
          </a:p>
        </p:txBody>
      </p:sp>
      <p:pic>
        <p:nvPicPr>
          <p:cNvPr id="6" name="Content Placeholder 5" descr="map.jpg"/>
          <p:cNvPicPr>
            <a:picLocks noGrp="1" noChangeAspect="1"/>
          </p:cNvPicPr>
          <p:nvPr>
            <p:ph sz="half" idx="2"/>
          </p:nvPr>
        </p:nvPicPr>
        <p:blipFill>
          <a:blip r:embed="rId3"/>
          <a:stretch>
            <a:fillRect/>
          </a:stretch>
        </p:blipFill>
        <p:spPr>
          <a:xfrm>
            <a:off x="4648200" y="1752600"/>
            <a:ext cx="3401217" cy="38862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Circulatory (adjective)</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4400" dirty="0" smtClean="0"/>
              <a:t>Going in a circuit; circular</a:t>
            </a:r>
          </a:p>
          <a:p>
            <a:r>
              <a:rPr lang="en-US" sz="4400" dirty="0" smtClean="0"/>
              <a:t>The </a:t>
            </a:r>
            <a:r>
              <a:rPr lang="en-US" sz="4400" u="sng" dirty="0" smtClean="0">
                <a:solidFill>
                  <a:srgbClr val="7030A0"/>
                </a:solidFill>
              </a:rPr>
              <a:t>circulatory</a:t>
            </a:r>
            <a:r>
              <a:rPr lang="en-US" sz="4400" u="sng" dirty="0" smtClean="0"/>
              <a:t> </a:t>
            </a:r>
            <a:r>
              <a:rPr lang="en-US" sz="4400" dirty="0" smtClean="0"/>
              <a:t> system includes the heart, veins, arteries, and capillaries</a:t>
            </a:r>
            <a:r>
              <a:rPr lang="en-US" sz="5400" dirty="0" smtClean="0"/>
              <a:t>.</a:t>
            </a:r>
          </a:p>
        </p:txBody>
      </p:sp>
      <p:pic>
        <p:nvPicPr>
          <p:cNvPr id="8" name="Content Placeholder 7" descr="cirulatory.jpg"/>
          <p:cNvPicPr>
            <a:picLocks noGrp="1" noChangeAspect="1"/>
          </p:cNvPicPr>
          <p:nvPr>
            <p:ph sz="half" idx="2"/>
          </p:nvPr>
        </p:nvPicPr>
        <p:blipFill>
          <a:blip r:embed="rId3"/>
          <a:stretch>
            <a:fillRect/>
          </a:stretch>
        </p:blipFill>
        <p:spPr>
          <a:xfrm>
            <a:off x="5181600" y="1295400"/>
            <a:ext cx="3014027" cy="4582731"/>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Circumnavigate (verb)</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4000" dirty="0" smtClean="0"/>
              <a:t>To sail around</a:t>
            </a:r>
            <a:br>
              <a:rPr lang="en-US" sz="4000" dirty="0" smtClean="0"/>
            </a:br>
            <a:endParaRPr lang="en-US" sz="4000" dirty="0" smtClean="0"/>
          </a:p>
          <a:p>
            <a:r>
              <a:rPr lang="en-US" sz="4000" dirty="0" smtClean="0"/>
              <a:t>His attempt to </a:t>
            </a:r>
            <a:r>
              <a:rPr lang="en-US" sz="4000" u="sng" dirty="0" smtClean="0">
                <a:solidFill>
                  <a:srgbClr val="7030A0"/>
                </a:solidFill>
              </a:rPr>
              <a:t>circumnavigate</a:t>
            </a:r>
            <a:r>
              <a:rPr lang="en-US" sz="4000" dirty="0" smtClean="0"/>
              <a:t> the world in his small boat was ended by the large storm.</a:t>
            </a:r>
            <a:endParaRPr lang="en-US" sz="3200" dirty="0" smtClean="0"/>
          </a:p>
        </p:txBody>
      </p:sp>
      <p:pic>
        <p:nvPicPr>
          <p:cNvPr id="6" name="Content Placeholder 5" descr="circumnavigate.jpg"/>
          <p:cNvPicPr>
            <a:picLocks noGrp="1" noChangeAspect="1"/>
          </p:cNvPicPr>
          <p:nvPr>
            <p:ph sz="half" idx="2"/>
          </p:nvPr>
        </p:nvPicPr>
        <p:blipFill>
          <a:blip r:embed="rId3"/>
          <a:stretch>
            <a:fillRect/>
          </a:stretch>
        </p:blipFill>
        <p:spPr>
          <a:xfrm>
            <a:off x="4572000" y="1828800"/>
            <a:ext cx="3476625" cy="3962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Circumstance (noun)</a:t>
            </a:r>
            <a:endParaRPr lang="en-US" sz="4800" dirty="0"/>
          </a:p>
        </p:txBody>
      </p:sp>
      <p:sp>
        <p:nvSpPr>
          <p:cNvPr id="3" name="Content Placeholder 2"/>
          <p:cNvSpPr>
            <a:spLocks noGrp="1"/>
          </p:cNvSpPr>
          <p:nvPr>
            <p:ph sz="half" idx="1"/>
          </p:nvPr>
        </p:nvSpPr>
        <p:spPr>
          <a:xfrm>
            <a:off x="228600" y="1676400"/>
            <a:ext cx="4343400" cy="4953000"/>
          </a:xfrm>
        </p:spPr>
        <p:txBody>
          <a:bodyPr>
            <a:normAutofit fontScale="85000" lnSpcReduction="10000"/>
          </a:bodyPr>
          <a:lstStyle/>
          <a:p>
            <a:r>
              <a:rPr lang="en-US" sz="4400" dirty="0" smtClean="0"/>
              <a:t>The condition surrounding or related to an event</a:t>
            </a:r>
          </a:p>
          <a:p>
            <a:r>
              <a:rPr lang="en-US" sz="4400" dirty="0" smtClean="0"/>
              <a:t>He asked for a careful explanation of the </a:t>
            </a:r>
            <a:r>
              <a:rPr lang="en-US" sz="4400" u="sng" dirty="0" smtClean="0">
                <a:solidFill>
                  <a:srgbClr val="7030A0"/>
                </a:solidFill>
              </a:rPr>
              <a:t>circumstances</a:t>
            </a:r>
            <a:r>
              <a:rPr lang="en-US" sz="4400" u="sng" dirty="0" smtClean="0"/>
              <a:t> </a:t>
            </a:r>
            <a:r>
              <a:rPr lang="en-US" sz="4400" dirty="0" smtClean="0"/>
              <a:t>to the accident.</a:t>
            </a:r>
          </a:p>
        </p:txBody>
      </p:sp>
      <p:pic>
        <p:nvPicPr>
          <p:cNvPr id="6" name="Content Placeholder 5" descr="accidnet.jpg"/>
          <p:cNvPicPr>
            <a:picLocks noGrp="1" noChangeAspect="1"/>
          </p:cNvPicPr>
          <p:nvPr>
            <p:ph sz="half" idx="2"/>
          </p:nvPr>
        </p:nvPicPr>
        <p:blipFill>
          <a:blip r:embed="rId3"/>
          <a:stretch>
            <a:fillRect/>
          </a:stretch>
        </p:blipFill>
        <p:spPr>
          <a:xfrm>
            <a:off x="4724400" y="1676400"/>
            <a:ext cx="3455987" cy="4191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sz="5400" dirty="0" smtClean="0"/>
              <a:t>Circumvent  (verb)</a:t>
            </a:r>
            <a:endParaRPr lang="en-US" dirty="0"/>
          </a:p>
        </p:txBody>
      </p:sp>
      <p:sp>
        <p:nvSpPr>
          <p:cNvPr id="6" name="Content Placeholder 5"/>
          <p:cNvSpPr>
            <a:spLocks noGrp="1"/>
          </p:cNvSpPr>
          <p:nvPr>
            <p:ph sz="half" idx="1"/>
          </p:nvPr>
        </p:nvSpPr>
        <p:spPr>
          <a:xfrm>
            <a:off x="228600" y="1295400"/>
            <a:ext cx="4038600" cy="5562600"/>
          </a:xfrm>
        </p:spPr>
        <p:txBody>
          <a:bodyPr>
            <a:noAutofit/>
          </a:bodyPr>
          <a:lstStyle/>
          <a:p>
            <a:r>
              <a:rPr lang="en-US" sz="3600" dirty="0" smtClean="0"/>
              <a:t>To go around or bypass</a:t>
            </a:r>
          </a:p>
          <a:p>
            <a:r>
              <a:rPr lang="en-US" sz="3600" dirty="0" smtClean="0"/>
              <a:t>It is better to face your problem straight on than try to </a:t>
            </a:r>
            <a:r>
              <a:rPr lang="en-US" sz="3600" u="sng" dirty="0" smtClean="0">
                <a:solidFill>
                  <a:srgbClr val="7030A0"/>
                </a:solidFill>
              </a:rPr>
              <a:t>circumvent</a:t>
            </a:r>
            <a:r>
              <a:rPr lang="en-US" sz="3600" i="1" u="sng" dirty="0" smtClean="0"/>
              <a:t> </a:t>
            </a:r>
            <a:r>
              <a:rPr lang="en-US" sz="3600" dirty="0" smtClean="0"/>
              <a:t>it by blaming other people.</a:t>
            </a:r>
          </a:p>
        </p:txBody>
      </p:sp>
      <p:pic>
        <p:nvPicPr>
          <p:cNvPr id="9" name="Content Placeholder 8" descr="blame.jpg"/>
          <p:cNvPicPr>
            <a:picLocks noGrp="1" noChangeAspect="1"/>
          </p:cNvPicPr>
          <p:nvPr>
            <p:ph sz="half" idx="2"/>
          </p:nvPr>
        </p:nvPicPr>
        <p:blipFill>
          <a:blip r:embed="rId3"/>
          <a:stretch>
            <a:fillRect/>
          </a:stretch>
        </p:blipFill>
        <p:spPr>
          <a:xfrm>
            <a:off x="4419600" y="1828800"/>
            <a:ext cx="3962400" cy="28670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58151" cy="1035424"/>
          </a:xfrm>
        </p:spPr>
        <p:txBody>
          <a:bodyPr/>
          <a:lstStyle/>
          <a:p>
            <a:pPr algn="l"/>
            <a:r>
              <a:rPr lang="en-US" b="1" dirty="0" smtClean="0"/>
              <a:t>Period        (noun)</a:t>
            </a:r>
            <a:endParaRPr lang="en-US" b="1" dirty="0"/>
          </a:p>
        </p:txBody>
      </p:sp>
      <p:sp>
        <p:nvSpPr>
          <p:cNvPr id="3" name="Content Placeholder 2"/>
          <p:cNvSpPr>
            <a:spLocks noGrp="1"/>
          </p:cNvSpPr>
          <p:nvPr>
            <p:ph sz="half" idx="1"/>
          </p:nvPr>
        </p:nvSpPr>
        <p:spPr>
          <a:xfrm>
            <a:off x="0" y="1066800"/>
            <a:ext cx="4495800" cy="5486400"/>
          </a:xfrm>
        </p:spPr>
        <p:txBody>
          <a:bodyPr>
            <a:noAutofit/>
          </a:bodyPr>
          <a:lstStyle/>
          <a:p>
            <a:r>
              <a:rPr lang="en-US" sz="4400" dirty="0" smtClean="0"/>
              <a:t>The interval between certain happenings</a:t>
            </a:r>
          </a:p>
          <a:p>
            <a:r>
              <a:rPr lang="en-US" sz="4400" dirty="0" smtClean="0"/>
              <a:t>The </a:t>
            </a:r>
            <a:r>
              <a:rPr lang="en-US" sz="4400" u="sng" dirty="0" smtClean="0">
                <a:solidFill>
                  <a:srgbClr val="7030A0"/>
                </a:solidFill>
              </a:rPr>
              <a:t>period</a:t>
            </a:r>
            <a:r>
              <a:rPr lang="en-US" sz="4400" dirty="0" smtClean="0"/>
              <a:t> between lunch and recess is two hours.</a:t>
            </a:r>
          </a:p>
        </p:txBody>
      </p:sp>
      <p:pic>
        <p:nvPicPr>
          <p:cNvPr id="5" name="Picture 4" descr="clock.jpg"/>
          <p:cNvPicPr>
            <a:picLocks noChangeAspect="1"/>
          </p:cNvPicPr>
          <p:nvPr/>
        </p:nvPicPr>
        <p:blipFill>
          <a:blip r:embed="rId3"/>
          <a:stretch>
            <a:fillRect/>
          </a:stretch>
        </p:blipFill>
        <p:spPr>
          <a:xfrm>
            <a:off x="5008418" y="1600200"/>
            <a:ext cx="3483429" cy="3352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t>Periodic (adjective)</a:t>
            </a:r>
            <a:endParaRPr lang="en-US" b="1" u="sng" dirty="0"/>
          </a:p>
        </p:txBody>
      </p:sp>
      <p:sp>
        <p:nvSpPr>
          <p:cNvPr id="3" name="Content Placeholder 2"/>
          <p:cNvSpPr>
            <a:spLocks noGrp="1"/>
          </p:cNvSpPr>
          <p:nvPr>
            <p:ph sz="half" idx="1"/>
          </p:nvPr>
        </p:nvSpPr>
        <p:spPr>
          <a:xfrm>
            <a:off x="457200" y="1600200"/>
            <a:ext cx="4343400" cy="5257800"/>
          </a:xfrm>
        </p:spPr>
        <p:txBody>
          <a:bodyPr>
            <a:normAutofit fontScale="92500" lnSpcReduction="10000"/>
          </a:bodyPr>
          <a:lstStyle/>
          <a:p>
            <a:r>
              <a:rPr lang="en-US" sz="4100" dirty="0" smtClean="0"/>
              <a:t>Happening at regular intervals; happening from time to time</a:t>
            </a:r>
          </a:p>
          <a:p>
            <a:r>
              <a:rPr lang="en-US" sz="4100" dirty="0" smtClean="0"/>
              <a:t>Her </a:t>
            </a:r>
            <a:r>
              <a:rPr lang="en-US" sz="4100" u="sng" dirty="0" smtClean="0">
                <a:solidFill>
                  <a:srgbClr val="7030A0"/>
                </a:solidFill>
              </a:rPr>
              <a:t>periodic</a:t>
            </a:r>
            <a:r>
              <a:rPr lang="en-US" sz="4100" dirty="0" smtClean="0"/>
              <a:t> trips to the dentist kept her teeth healthy and clean.</a:t>
            </a:r>
            <a:endParaRPr lang="en-US" sz="4100" dirty="0"/>
          </a:p>
        </p:txBody>
      </p:sp>
      <p:pic>
        <p:nvPicPr>
          <p:cNvPr id="7" name="Picture 6" descr="cal.jpg"/>
          <p:cNvPicPr>
            <a:picLocks noChangeAspect="1"/>
          </p:cNvPicPr>
          <p:nvPr/>
        </p:nvPicPr>
        <p:blipFill>
          <a:blip r:embed="rId3"/>
          <a:stretch>
            <a:fillRect/>
          </a:stretch>
        </p:blipFill>
        <p:spPr>
          <a:xfrm>
            <a:off x="4495800" y="1524000"/>
            <a:ext cx="4648200" cy="4876800"/>
          </a:xfrm>
          <a:prstGeom prst="rect">
            <a:avLst/>
          </a:prstGeom>
        </p:spPr>
      </p:pic>
      <p:sp>
        <p:nvSpPr>
          <p:cNvPr id="8" name="Oval 7"/>
          <p:cNvSpPr/>
          <p:nvPr/>
        </p:nvSpPr>
        <p:spPr>
          <a:xfrm>
            <a:off x="5943600" y="2971800"/>
            <a:ext cx="533400" cy="76200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91200" y="4343400"/>
            <a:ext cx="7620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rot="5400000">
            <a:off x="6134100" y="1638300"/>
            <a:ext cx="1447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5143500" y="5524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53200" y="609600"/>
            <a:ext cx="2133600" cy="584775"/>
          </a:xfrm>
          <a:prstGeom prst="rect">
            <a:avLst/>
          </a:prstGeom>
          <a:noFill/>
        </p:spPr>
        <p:txBody>
          <a:bodyPr wrap="square" rtlCol="0">
            <a:spAutoFit/>
          </a:bodyPr>
          <a:lstStyle/>
          <a:p>
            <a:r>
              <a:rPr lang="en-US" sz="3200" dirty="0" smtClean="0"/>
              <a:t>dentist</a:t>
            </a:r>
            <a:endParaRPr lang="en-US" sz="3200" dirty="0"/>
          </a:p>
        </p:txBody>
      </p:sp>
      <p:sp>
        <p:nvSpPr>
          <p:cNvPr id="16" name="TextBox 15"/>
          <p:cNvSpPr txBox="1"/>
          <p:nvPr/>
        </p:nvSpPr>
        <p:spPr>
          <a:xfrm>
            <a:off x="4648200" y="6273225"/>
            <a:ext cx="1828800" cy="584775"/>
          </a:xfrm>
          <a:prstGeom prst="rect">
            <a:avLst/>
          </a:prstGeom>
          <a:noFill/>
        </p:spPr>
        <p:txBody>
          <a:bodyPr wrap="square" rtlCol="0">
            <a:spAutoFit/>
          </a:bodyPr>
          <a:lstStyle/>
          <a:p>
            <a:r>
              <a:rPr lang="en-US" sz="3200" dirty="0" smtClean="0"/>
              <a:t>dentist</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2007</TotalTime>
  <Words>1324</Words>
  <Application>Microsoft Macintosh PowerPoint</Application>
  <PresentationFormat>On-screen Show (4:3)</PresentationFormat>
  <Paragraphs>153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Vocabulary</vt:lpstr>
      <vt:lpstr>Prefixes</vt:lpstr>
      <vt:lpstr>Circuit (noun)    </vt:lpstr>
      <vt:lpstr>Circulatory (adjective)</vt:lpstr>
      <vt:lpstr>Circumnavigate (verb)</vt:lpstr>
      <vt:lpstr>Circumstance (noun)</vt:lpstr>
      <vt:lpstr>Circumvent  (verb)</vt:lpstr>
      <vt:lpstr>Period        (noun)</vt:lpstr>
      <vt:lpstr>Periodic (adjective)</vt:lpstr>
      <vt:lpstr>Perigee   (Noun)</vt:lpstr>
      <vt:lpstr>Periphery (noun)</vt:lpstr>
      <vt:lpstr>Periscope    (noun)</vt:lpstr>
      <vt:lpstr>Practice using the new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pulidom</cp:lastModifiedBy>
  <cp:revision>223</cp:revision>
  <dcterms:created xsi:type="dcterms:W3CDTF">2009-11-12T01:17:29Z</dcterms:created>
  <dcterms:modified xsi:type="dcterms:W3CDTF">2009-12-14T14:19:38Z</dcterms:modified>
</cp:coreProperties>
</file>